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ctr" defTabSz="800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0D4D5"/>
          </a:solidFill>
        </a:fill>
      </a:tcStyle>
    </a:wholeTbl>
    <a:band2H>
      <a:tcTxStyle b="def" i="def"/>
      <a:tcStyle>
        <a:tcBdr/>
        <a:fill>
          <a:solidFill>
            <a:srgbClr val="E9EBEB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ECDCCD"/>
          </a:solidFill>
        </a:fill>
      </a:tcStyle>
    </a:wholeTbl>
    <a:band2H>
      <a:tcTxStyle b="def" i="def"/>
      <a:tcStyle>
        <a:tcBdr/>
        <a:fill>
          <a:solidFill>
            <a:srgbClr val="F6EEE8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8CFD0"/>
          </a:solidFill>
        </a:fill>
      </a:tcStyle>
    </a:wholeTbl>
    <a:band2H>
      <a:tcTxStyle b="def" i="def"/>
      <a:tcStyle>
        <a:tcBdr/>
        <a:fill>
          <a:solidFill>
            <a:srgbClr val="ECE9E9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 b="def" i="def"/>
      <a:tcStyle>
        <a:tcBdr/>
        <a:fill>
          <a:solidFill>
            <a:srgbClr val="092C6C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2C6C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3D3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12700" cap="flat">
              <a:solidFill>
                <a:srgbClr val="6C6963"/>
              </a:solidFill>
              <a:prstDash val="solid"/>
              <a:round/>
            </a:ln>
          </a:top>
          <a:bottom>
            <a:ln w="127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solidFill>
            <a:srgbClr val="6C696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12700" cap="flat">
              <a:solidFill>
                <a:srgbClr val="6C6963"/>
              </a:solidFill>
              <a:prstDash val="solid"/>
              <a:round/>
            </a:ln>
          </a:top>
          <a:bottom>
            <a:ln w="127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solidFill>
            <a:srgbClr val="6C6963">
              <a:alpha val="20000"/>
            </a:srgbClr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127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127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15700" y="6972300"/>
            <a:ext cx="2771879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/>
          <p:nvPr>
            <p:ph type="title"/>
          </p:nvPr>
        </p:nvSpPr>
        <p:spPr>
          <a:xfrm>
            <a:off x="3175000" y="2857500"/>
            <a:ext cx="19050000" cy="3556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10800">
                <a:solidFill>
                  <a:srgbClr val="BEA56D"/>
                </a:solidFill>
                <a:effectLst>
                  <a:outerShdw sx="100000" sy="100000" kx="0" ky="0" algn="b" rotWithShape="0" blurRad="38100" dist="25400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175000" y="7747000"/>
            <a:ext cx="19050000" cy="2540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419693" y="12719049"/>
            <a:ext cx="419101" cy="4572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/>
          <p:nvPr>
            <p:ph type="body" sz="quarter" idx="1"/>
          </p:nvPr>
        </p:nvSpPr>
        <p:spPr>
          <a:xfrm>
            <a:off x="2374900" y="8980351"/>
            <a:ext cx="19621500" cy="69850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4200"/>
            </a:lvl1pPr>
            <a:lvl2pPr marL="1200150" indent="-514350" algn="ctr">
              <a:spcBef>
                <a:spcPts val="0"/>
              </a:spcBef>
              <a:buBlip>
                <a:blip r:embed="rId2"/>
              </a:buBlip>
              <a:defRPr i="1" sz="4200"/>
            </a:lvl2pPr>
            <a:lvl3pPr marL="1885950" indent="-514350" algn="ctr">
              <a:spcBef>
                <a:spcPts val="0"/>
              </a:spcBef>
              <a:buBlip>
                <a:blip r:embed="rId2"/>
              </a:buBlip>
              <a:defRPr i="1" sz="4200"/>
            </a:lvl3pPr>
            <a:lvl4pPr marL="2571750" indent="-514350" algn="ctr">
              <a:spcBef>
                <a:spcPts val="0"/>
              </a:spcBef>
              <a:buBlip>
                <a:blip r:embed="rId2"/>
              </a:buBlip>
              <a:defRPr i="1" sz="4200"/>
            </a:lvl4pPr>
            <a:lvl5pPr marL="3257550" indent="-514350" algn="ctr">
              <a:spcBef>
                <a:spcPts val="0"/>
              </a:spcBef>
              <a:buBlip>
                <a:blip r:embed="rId2"/>
              </a:buBlip>
              <a:defRPr i="1"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“Type a quote here.”"/>
          <p:cNvSpPr txBox="1"/>
          <p:nvPr>
            <p:ph type="body" sz="quarter" idx="21"/>
          </p:nvPr>
        </p:nvSpPr>
        <p:spPr>
          <a:xfrm>
            <a:off x="2387600" y="6070600"/>
            <a:ext cx="19621500" cy="8763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300"/>
              </a:spcBef>
              <a:buSzTx/>
              <a:buNone/>
              <a:defRPr i="1" sz="5400"/>
            </a:pP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21"/>
          </p:nvPr>
        </p:nvSpPr>
        <p:spPr>
          <a:xfrm>
            <a:off x="-100667" y="-1981200"/>
            <a:ext cx="24601224" cy="16408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 defTabSz="825500"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0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 algn="l" defTabSz="2438338">
              <a:lnSpc>
                <a:spcPct val="80000"/>
              </a:lnSpc>
              <a:defRPr b="1" spc="-232" sz="1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Presentation Title</a:t>
            </a:r>
          </a:p>
        </p:txBody>
      </p:sp>
      <p:sp>
        <p:nvSpPr>
          <p:cNvPr id="121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 anchor="t"/>
          <a:lstStyle>
            <a:lvl1pPr marL="0" indent="0" defTabSz="825500">
              <a:spcBef>
                <a:spcPts val="0"/>
              </a:spcBef>
              <a:buSzTx/>
              <a:buNone/>
              <a:defRPr b="1" sz="5500">
                <a:solidFill>
                  <a:srgbClr val="00A2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b="1" sz="5500">
                <a:solidFill>
                  <a:srgbClr val="00A2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b="1" sz="5500">
                <a:solidFill>
                  <a:srgbClr val="00A2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b="1" sz="5500">
                <a:solidFill>
                  <a:srgbClr val="00A2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b="1" sz="5500">
                <a:solidFill>
                  <a:srgbClr val="00A2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s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08150108_3243x2163.jpeg"/>
          <p:cNvSpPr/>
          <p:nvPr>
            <p:ph type="pic" idx="21"/>
          </p:nvPr>
        </p:nvSpPr>
        <p:spPr>
          <a:xfrm>
            <a:off x="3850764" y="-260765"/>
            <a:ext cx="16622965" cy="110871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2044700" y="9779000"/>
            <a:ext cx="20320000" cy="190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sz="quarter" idx="1"/>
          </p:nvPr>
        </p:nvSpPr>
        <p:spPr>
          <a:xfrm>
            <a:off x="2044700" y="11684000"/>
            <a:ext cx="203200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4800"/>
            </a:lvl1pPr>
            <a:lvl2pPr marL="0" indent="0" algn="ctr">
              <a:spcBef>
                <a:spcPts val="0"/>
              </a:spcBef>
              <a:buSzTx/>
              <a:buNone/>
              <a:defRPr i="1" sz="4800"/>
            </a:lvl2pPr>
            <a:lvl3pPr marL="0" indent="0" algn="ctr">
              <a:spcBef>
                <a:spcPts val="0"/>
              </a:spcBef>
              <a:buSzTx/>
              <a:buNone/>
              <a:defRPr i="1" sz="4800"/>
            </a:lvl3pPr>
            <a:lvl4pPr marL="0" indent="0" algn="ctr">
              <a:spcBef>
                <a:spcPts val="0"/>
              </a:spcBef>
              <a:buSzTx/>
              <a:buNone/>
              <a:defRPr i="1" sz="4800"/>
            </a:lvl4pPr>
            <a:lvl5pPr marL="0" indent="0" algn="ctr">
              <a:spcBef>
                <a:spcPts val="0"/>
              </a:spcBef>
              <a:buSzTx/>
              <a:buNone/>
              <a:defRPr i="1"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xfrm>
            <a:off x="11969750" y="12890499"/>
            <a:ext cx="419101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/>
          <p:nvPr>
            <p:ph type="title"/>
          </p:nvPr>
        </p:nvSpPr>
        <p:spPr>
          <a:xfrm>
            <a:off x="2032000" y="5270500"/>
            <a:ext cx="20320000" cy="3175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xfrm>
            <a:off x="11969750" y="12706349"/>
            <a:ext cx="419101" cy="4572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5425" y="6920086"/>
            <a:ext cx="2771879" cy="4318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108150108_3243x2163.jpeg"/>
          <p:cNvSpPr/>
          <p:nvPr>
            <p:ph type="pic" idx="21"/>
          </p:nvPr>
        </p:nvSpPr>
        <p:spPr>
          <a:xfrm>
            <a:off x="11016968" y="2088582"/>
            <a:ext cx="14354840" cy="9574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762000" y="2070100"/>
            <a:ext cx="12065000" cy="44069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762000" y="7810500"/>
            <a:ext cx="12065000" cy="379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800"/>
            </a:lvl1pPr>
            <a:lvl2pPr marL="0" indent="0" algn="ctr">
              <a:spcBef>
                <a:spcPts val="0"/>
              </a:spcBef>
              <a:buSzTx/>
              <a:buNone/>
              <a:defRPr i="1" sz="4800"/>
            </a:lvl2pPr>
            <a:lvl3pPr marL="0" indent="0" algn="ctr">
              <a:spcBef>
                <a:spcPts val="0"/>
              </a:spcBef>
              <a:buSzTx/>
              <a:buNone/>
              <a:defRPr i="1" sz="4800"/>
            </a:lvl3pPr>
            <a:lvl4pPr marL="0" indent="0" algn="ctr">
              <a:spcBef>
                <a:spcPts val="0"/>
              </a:spcBef>
              <a:buSzTx/>
              <a:buNone/>
              <a:defRPr i="1" sz="4800"/>
            </a:lvl4pPr>
            <a:lvl5pPr marL="0" indent="0" algn="ctr">
              <a:spcBef>
                <a:spcPts val="0"/>
              </a:spcBef>
              <a:buSzTx/>
              <a:buNone/>
              <a:defRPr i="1"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108150108_3243x2163.jpeg"/>
          <p:cNvSpPr/>
          <p:nvPr>
            <p:ph type="pic" sz="half" idx="21"/>
          </p:nvPr>
        </p:nvSpPr>
        <p:spPr>
          <a:xfrm>
            <a:off x="10123995" y="3094122"/>
            <a:ext cx="13830302" cy="92244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2032000" y="3175000"/>
            <a:ext cx="9525000" cy="9017000"/>
          </a:xfrm>
          <a:prstGeom prst="rect">
            <a:avLst/>
          </a:prstGeom>
        </p:spPr>
        <p:txBody>
          <a:bodyPr/>
          <a:lstStyle>
            <a:lvl1pPr marL="596900" indent="-596900">
              <a:spcBef>
                <a:spcPts val="5500"/>
              </a:spcBef>
              <a:buBlip>
                <a:blip r:embed="rId2"/>
              </a:buBlip>
              <a:defRPr sz="4200"/>
            </a:lvl1pPr>
            <a:lvl2pPr marL="1193800" indent="-596900">
              <a:spcBef>
                <a:spcPts val="5500"/>
              </a:spcBef>
              <a:buBlip>
                <a:blip r:embed="rId2"/>
              </a:buBlip>
              <a:defRPr sz="4200"/>
            </a:lvl2pPr>
            <a:lvl3pPr marL="1790700" indent="-596900">
              <a:spcBef>
                <a:spcPts val="5500"/>
              </a:spcBef>
              <a:buBlip>
                <a:blip r:embed="rId2"/>
              </a:buBlip>
              <a:defRPr sz="4200"/>
            </a:lvl3pPr>
            <a:lvl4pPr marL="2387600" indent="-596900">
              <a:spcBef>
                <a:spcPts val="5500"/>
              </a:spcBef>
              <a:buBlip>
                <a:blip r:embed="rId2"/>
              </a:buBlip>
              <a:defRPr sz="4200"/>
            </a:lvl4pPr>
            <a:lvl5pPr marL="2984500" indent="-596900">
              <a:spcBef>
                <a:spcPts val="55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/>
          <p:nvPr>
            <p:ph type="body" idx="1"/>
          </p:nvPr>
        </p:nvSpPr>
        <p:spPr>
          <a:xfrm>
            <a:off x="2032000" y="1778000"/>
            <a:ext cx="20320000" cy="10160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idx="21"/>
          </p:nvPr>
        </p:nvSpPr>
        <p:spPr>
          <a:xfrm>
            <a:off x="-1701800" y="755815"/>
            <a:ext cx="17883053" cy="119275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quarter" idx="22"/>
          </p:nvPr>
        </p:nvSpPr>
        <p:spPr>
          <a:xfrm>
            <a:off x="13677900" y="863600"/>
            <a:ext cx="8940800" cy="64408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half" idx="23"/>
          </p:nvPr>
        </p:nvSpPr>
        <p:spPr>
          <a:xfrm>
            <a:off x="12179300" y="5764607"/>
            <a:ext cx="10655300" cy="7103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2032000" y="558800"/>
            <a:ext cx="203200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2032000" y="3810000"/>
            <a:ext cx="203200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69750" y="12725399"/>
            <a:ext cx="4191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685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371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2057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743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34290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4114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4800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5486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6172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3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am A…"/>
          <p:cNvSpPr txBox="1"/>
          <p:nvPr>
            <p:ph type="body" idx="21"/>
          </p:nvPr>
        </p:nvSpPr>
        <p:spPr>
          <a:xfrm>
            <a:off x="1206499" y="9539319"/>
            <a:ext cx="21971002" cy="346551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ctr">
              <a:defRPr b="0"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Team A</a:t>
            </a:r>
          </a:p>
          <a:p>
            <a:pPr algn="ctr" defTabSz="672083">
              <a:defRPr b="0" i="1" sz="5800">
                <a:solidFill>
                  <a:srgbClr val="BEA56D"/>
                </a:solidFill>
                <a:effectLst>
                  <a:outerShdw sx="100000" sy="100000" kx="0" ky="0" algn="b" rotWithShape="0" blurRad="25400" dist="32004" dir="15900000">
                    <a:srgbClr val="000000">
                      <a:alpha val="90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pPr>
          </a:p>
          <a:p>
            <a:pPr algn="ctr" defTabSz="672083">
              <a:defRPr b="0" i="1" sz="5200">
                <a:solidFill>
                  <a:srgbClr val="BEA56D"/>
                </a:solidFill>
                <a:effectLst>
                  <a:outerShdw sx="100000" sy="100000" kx="0" ky="0" algn="b" rotWithShape="0" blurRad="25400" dist="32004" dir="15900000">
                    <a:srgbClr val="000000">
                      <a:alpha val="90000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pPr>
            <a:r>
              <a:t>Roy Madpis - Rawaa Makhoul - Alexandra Fatieieva</a:t>
            </a:r>
          </a:p>
        </p:txBody>
      </p:sp>
      <p:sp>
        <p:nvSpPr>
          <p:cNvPr id="132" name="GreatYields…"/>
          <p:cNvSpPr txBox="1"/>
          <p:nvPr>
            <p:ph type="title"/>
          </p:nvPr>
        </p:nvSpPr>
        <p:spPr>
          <a:xfrm>
            <a:off x="936997" y="2723716"/>
            <a:ext cx="22510006" cy="4350750"/>
          </a:xfrm>
          <a:prstGeom prst="rect">
            <a:avLst/>
          </a:prstGeom>
        </p:spPr>
        <p:txBody>
          <a:bodyPr/>
          <a:lstStyle/>
          <a:p>
            <a:pPr algn="ctr" defTabSz="2218888">
              <a:defRPr b="0" spc="-211" sz="10556">
                <a:effectLst/>
                <a:latin typeface="Impact"/>
                <a:ea typeface="Impact"/>
                <a:cs typeface="Impact"/>
                <a:sym typeface="Impact"/>
              </a:defRPr>
            </a:pPr>
            <a:r>
              <a:t>GreatYields </a:t>
            </a:r>
          </a:p>
          <a:p>
            <a:pPr algn="ctr" defTabSz="2218888">
              <a:defRPr b="0" spc="-211" sz="10556">
                <a:effectLst/>
                <a:latin typeface="Impact"/>
                <a:ea typeface="Impact"/>
                <a:cs typeface="Impact"/>
                <a:sym typeface="Impact"/>
              </a:defRPr>
            </a:pPr>
            <a:r>
              <a:t>a boutique investment house </a:t>
            </a:r>
            <a:endParaRPr spc="-21" sz="1092"/>
          </a:p>
          <a:p>
            <a:pPr defTabSz="2218888">
              <a:defRPr b="0" spc="-211" sz="10556">
                <a:effectLst/>
                <a:latin typeface="Impact"/>
                <a:ea typeface="Impact"/>
                <a:cs typeface="Impact"/>
                <a:sym typeface="Impact"/>
              </a:defRPr>
            </a:pPr>
            <a:r>
              <a:t> </a:t>
            </a:r>
            <a:endParaRPr spc="-21" sz="1092"/>
          </a:p>
        </p:txBody>
      </p:sp>
      <p:sp>
        <p:nvSpPr>
          <p:cNvPr id="133" name="Working Paper No. 6"/>
          <p:cNvSpPr txBox="1"/>
          <p:nvPr>
            <p:ph type="body" sz="quarter" idx="1"/>
          </p:nvPr>
        </p:nvSpPr>
        <p:spPr>
          <a:xfrm>
            <a:off x="1206499" y="7196865"/>
            <a:ext cx="21971001" cy="1905001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Working Paper No. 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Question 3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3</a:t>
            </a:r>
          </a:p>
        </p:txBody>
      </p:sp>
      <p:sp>
        <p:nvSpPr>
          <p:cNvPr id="222" name="Increased Performance:…"/>
          <p:cNvSpPr txBox="1"/>
          <p:nvPr/>
        </p:nvSpPr>
        <p:spPr>
          <a:xfrm>
            <a:off x="1104670" y="2573565"/>
            <a:ext cx="22174660" cy="1021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2"/>
              </a:buBlip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Increased Performance:</a:t>
            </a:r>
          </a:p>
          <a:p>
            <a:pPr marL="228599" indent="-228599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100000"/>
              <a:buAutoNum type="arabicPeriod" startAt="2"/>
              <a:defRPr sz="4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Two models approach -</a:t>
            </a:r>
          </a:p>
        </p:txBody>
      </p:sp>
      <p:sp>
        <p:nvSpPr>
          <p:cNvPr id="223" name="use our model with the grades model"/>
          <p:cNvSpPr txBox="1"/>
          <p:nvPr/>
        </p:nvSpPr>
        <p:spPr>
          <a:xfrm>
            <a:off x="7816543" y="3846499"/>
            <a:ext cx="10528942" cy="264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defRPr sz="4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use </a:t>
            </a:r>
            <a:r>
              <a:rPr u="sng"/>
              <a:t>our model</a:t>
            </a:r>
            <a:r>
              <a:t> with the </a:t>
            </a:r>
            <a:r>
              <a:rPr u="sng"/>
              <a:t>grades model</a:t>
            </a:r>
          </a:p>
        </p:txBody>
      </p:sp>
      <p:pic>
        <p:nvPicPr>
          <p:cNvPr id="224" name="WhatsApp Image 2021-06-14 at 11.52.05.jpeg" descr="WhatsApp Image 2021-06-14 at 11.52.0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5045" y="5170626"/>
            <a:ext cx="20307301" cy="617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82990" y="4897884"/>
            <a:ext cx="9385965" cy="6717686"/>
          </a:xfrm>
          <a:prstGeom prst="rect">
            <a:avLst/>
          </a:prstGeom>
        </p:spPr>
      </p:pic>
      <p:sp>
        <p:nvSpPr>
          <p:cNvPr id="227" name="We do not compare the F and G grades as there are only a few loans with the F grade and      none of the loans in grade G entered the suggested portfolio"/>
          <p:cNvSpPr txBox="1"/>
          <p:nvPr/>
        </p:nvSpPr>
        <p:spPr>
          <a:xfrm>
            <a:off x="1104670" y="11906433"/>
            <a:ext cx="22174660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5"/>
              </a:buBlip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We do not compare the F and G grades as there are only a few loans with the F grade and   </a:t>
            </a:r>
            <a:br/>
            <a:r>
              <a:t>  none of the loans in grade G entered the suggested portfolio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4"/>
      <p:bldP build="whole" bldLvl="1" animBg="1" rev="0" advAuto="0" spid="227" grpId="3"/>
      <p:bldP build="whole" bldLvl="1" animBg="1" rev="0" advAuto="0" spid="223" grpId="1"/>
      <p:bldP build="whole" bldLvl="1" animBg="1" rev="0" advAuto="0" spid="224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at “average” returns can GreatYields expect from investing in peer lending loans? Keep in mind that ultimately, the goal is to maximize returns (i.e., make as much money as possible)."/>
          <p:cNvSpPr txBox="1"/>
          <p:nvPr/>
        </p:nvSpPr>
        <p:spPr>
          <a:xfrm>
            <a:off x="1164177" y="2240892"/>
            <a:ext cx="22411143" cy="265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668655">
              <a:defRPr sz="4212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/>
            <a:r>
              <a:t>What “average” returns can GreatYields expect from investing in peer lending loans? Keep in mind that ultimately, the goal is to maximize returns (i.e., make as much money as possible).</a:t>
            </a:r>
          </a:p>
        </p:txBody>
      </p:sp>
      <p:sp>
        <p:nvSpPr>
          <p:cNvPr id="230" name="Question 4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4</a:t>
            </a:r>
          </a:p>
        </p:txBody>
      </p:sp>
      <p:sp>
        <p:nvSpPr>
          <p:cNvPr id="231" name="Average return ≈ 2.34%"/>
          <p:cNvSpPr txBox="1"/>
          <p:nvPr/>
        </p:nvSpPr>
        <p:spPr>
          <a:xfrm>
            <a:off x="6050220" y="4799095"/>
            <a:ext cx="12283560" cy="2224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2"/>
              </a:buBlip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 Average return ≈ 2.34%</a:t>
            </a:r>
          </a:p>
        </p:txBody>
      </p:sp>
      <p:sp>
        <p:nvSpPr>
          <p:cNvPr id="232" name="Threshold tradeoff - we can generate higher realized return at the cost of less loans to invest in"/>
          <p:cNvSpPr txBox="1"/>
          <p:nvPr/>
        </p:nvSpPr>
        <p:spPr>
          <a:xfrm>
            <a:off x="1885022" y="7566545"/>
            <a:ext cx="20613956" cy="1884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8600" indent="-228600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3"/>
              </a:buBlip>
              <a:defRPr sz="4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 Threshold tradeoff - we can generate higher realized return at the cost of less loans to invest in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1"/>
      <p:bldP build="whole" bldLvl="1" animBg="1" rev="0" advAuto="0" spid="232" grpId="3"/>
      <p:bldP build="whole" bldLvl="1" animBg="1" rev="0" advAuto="0" spid="23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Question 4"/>
          <p:cNvSpPr txBox="1"/>
          <p:nvPr/>
        </p:nvSpPr>
        <p:spPr>
          <a:xfrm>
            <a:off x="9343108" y="433184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4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7363" y="2075346"/>
            <a:ext cx="14529274" cy="11508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at is the risk level entailed in such investment (as measured by the volatility)?"/>
          <p:cNvSpPr txBox="1"/>
          <p:nvPr/>
        </p:nvSpPr>
        <p:spPr>
          <a:xfrm>
            <a:off x="377679" y="2133520"/>
            <a:ext cx="23792569" cy="265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742950">
              <a:defRPr sz="4680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What is the risk level entailed in such investment (as measured by the volatility)?  </a:t>
            </a:r>
          </a:p>
          <a:p>
            <a:pPr defTabSz="742950">
              <a:defRPr sz="4680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pPr>
          </a:p>
        </p:txBody>
      </p:sp>
      <p:sp>
        <p:nvSpPr>
          <p:cNvPr id="238" name="Question 5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5</a:t>
            </a:r>
          </a:p>
        </p:txBody>
      </p:sp>
      <p:sp>
        <p:nvSpPr>
          <p:cNvPr id="239" name="Weighted Standard Deviation ≈ 6.24%"/>
          <p:cNvSpPr txBox="1"/>
          <p:nvPr/>
        </p:nvSpPr>
        <p:spPr>
          <a:xfrm>
            <a:off x="3575091" y="6111811"/>
            <a:ext cx="16802817" cy="2827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2"/>
              </a:buBlip>
              <a:defRPr sz="7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 Weighted Standard Deviation ≈ 6.24%</a:t>
            </a:r>
          </a:p>
        </p:txBody>
      </p:sp>
      <p:sp>
        <p:nvSpPr>
          <p:cNvPr id="240" name="We couldn’t calculate volatility, instead we decided to use the standard       deviation of the realized return as a measure of a risk level"/>
          <p:cNvSpPr txBox="1"/>
          <p:nvPr/>
        </p:nvSpPr>
        <p:spPr>
          <a:xfrm>
            <a:off x="2569241" y="3828493"/>
            <a:ext cx="19245518" cy="1902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3"/>
              </a:buBlip>
              <a:defRPr sz="4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We couldn’t calculate volatility, instead we decided to use the standard    </a:t>
            </a:r>
            <a:br/>
            <a:r>
              <a:t>  deviation of the realized return as a measure of a risk level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  <p:bldP build="whole" bldLvl="1" animBg="1" rev="0" advAuto="0" spid="239" grpId="3"/>
      <p:bldP build="whole" bldLvl="1" animBg="1" rev="0" advAuto="0" spid="24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here are some important limitations one should consider when using our model."/>
          <p:cNvSpPr txBox="1"/>
          <p:nvPr/>
        </p:nvSpPr>
        <p:spPr>
          <a:xfrm>
            <a:off x="680108" y="2335985"/>
            <a:ext cx="23023784" cy="253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defTabSz="825500">
              <a:defRPr sz="5200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lvl1pPr>
          </a:lstStyle>
          <a:p>
            <a:pPr/>
            <a:r>
              <a:t>There are some important limitations one should consider when using our model. </a:t>
            </a:r>
          </a:p>
        </p:txBody>
      </p:sp>
      <p:sp>
        <p:nvSpPr>
          <p:cNvPr id="243" name="Limitations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Limitations </a:t>
            </a:r>
          </a:p>
        </p:txBody>
      </p:sp>
      <p:sp>
        <p:nvSpPr>
          <p:cNvPr id="244" name="Standard Deviation is relatively high (≈ 6.24%)…"/>
          <p:cNvSpPr txBox="1"/>
          <p:nvPr/>
        </p:nvSpPr>
        <p:spPr>
          <a:xfrm>
            <a:off x="1839919" y="5143197"/>
            <a:ext cx="20704162" cy="3626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6313" indent="-226313" algn="l" defTabSz="2413955">
              <a:lnSpc>
                <a:spcPct val="90000"/>
              </a:lnSpc>
              <a:spcBef>
                <a:spcPts val="4400"/>
              </a:spcBef>
              <a:buClr>
                <a:srgbClr val="000000"/>
              </a:buClr>
              <a:buSzPct val="100000"/>
              <a:buAutoNum type="arabicPeriod" startAt="1"/>
              <a:defRPr sz="495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Standard Deviation is relatively high (≈ 6.24%) </a:t>
            </a:r>
          </a:p>
          <a:p>
            <a:pPr marL="226313" indent="-226313" algn="l" defTabSz="2413955">
              <a:lnSpc>
                <a:spcPct val="90000"/>
              </a:lnSpc>
              <a:spcBef>
                <a:spcPts val="4400"/>
              </a:spcBef>
              <a:buClr>
                <a:srgbClr val="000000"/>
              </a:buClr>
              <a:buSzPct val="100000"/>
              <a:buAutoNum type="arabicPeriod" startAt="1"/>
              <a:defRPr sz="495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Small amount of loans         </a:t>
            </a:r>
          </a:p>
          <a:p>
            <a:pPr marL="226313" indent="-226313" algn="l" defTabSz="2413955">
              <a:lnSpc>
                <a:spcPct val="90000"/>
              </a:lnSpc>
              <a:spcBef>
                <a:spcPts val="4400"/>
              </a:spcBef>
              <a:buClr>
                <a:srgbClr val="000000"/>
              </a:buClr>
              <a:buSzPct val="100000"/>
              <a:buAutoNum type="arabicPeriod" startAt="1"/>
              <a:defRPr sz="495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The model was trained on a portfolio with the following ratio of grades:</a:t>
            </a:r>
          </a:p>
        </p:txBody>
      </p:sp>
      <p:pic>
        <p:nvPicPr>
          <p:cNvPr id="245" name="Screen Shot 2021-06-14 at 12.12.09.png" descr="Screen Shot 2021-06-14 at 12.1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6204" y="9045137"/>
            <a:ext cx="21191592" cy="1578518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Arrow 10"/>
          <p:cNvSpPr/>
          <p:nvPr/>
        </p:nvSpPr>
        <p:spPr>
          <a:xfrm>
            <a:off x="9335643" y="6483526"/>
            <a:ext cx="920987" cy="748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7" name="A very narrow suggested portfolio"/>
          <p:cNvSpPr txBox="1"/>
          <p:nvPr/>
        </p:nvSpPr>
        <p:spPr>
          <a:xfrm>
            <a:off x="10472413" y="6357452"/>
            <a:ext cx="10701716" cy="119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 very narrow suggested portfolio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7" grpId="4"/>
      <p:bldP build="p" bldLvl="5" animBg="1" rev="0" advAuto="0" spid="244" grpId="2"/>
      <p:bldP build="whole" bldLvl="1" animBg="1" rev="0" advAuto="0" spid="242" grpId="1"/>
      <p:bldP build="whole" bldLvl="1" animBg="1" rev="0" advAuto="0" spid="245" grpId="5"/>
      <p:bldP build="whole" bldLvl="1" animBg="1" rev="0" advAuto="0" spid="246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onclusions &amp; Suggestions"/>
          <p:cNvSpPr txBox="1"/>
          <p:nvPr/>
        </p:nvSpPr>
        <p:spPr>
          <a:xfrm>
            <a:off x="6260576" y="430550"/>
            <a:ext cx="1186284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096971">
              <a:lnSpc>
                <a:spcPct val="80000"/>
              </a:lnSpc>
              <a:defRPr b="1" spc="-146" sz="731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Conclusions &amp; Suggestions  </a:t>
            </a:r>
          </a:p>
        </p:txBody>
      </p:sp>
      <p:sp>
        <p:nvSpPr>
          <p:cNvPr id="250" name="Realized return higher / lower 2%.…"/>
          <p:cNvSpPr txBox="1"/>
          <p:nvPr/>
        </p:nvSpPr>
        <p:spPr>
          <a:xfrm>
            <a:off x="1839919" y="2587515"/>
            <a:ext cx="20704162" cy="4699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80000"/>
              <a:buBlip>
                <a:blip r:embed="rId2"/>
              </a:buBlip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Realized return higher / lower 2%.</a:t>
            </a:r>
          </a:p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80000"/>
              <a:buBlip>
                <a:blip r:embed="rId2"/>
              </a:buBlip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Probability with specific threshold                    </a:t>
            </a:r>
          </a:p>
          <a:p>
            <a:pPr algn="l" defTabSz="2438338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</p:txBody>
      </p:sp>
      <p:grpSp>
        <p:nvGrpSpPr>
          <p:cNvPr id="253" name="Suggested Portfolio"/>
          <p:cNvGrpSpPr/>
          <p:nvPr/>
        </p:nvGrpSpPr>
        <p:grpSpPr>
          <a:xfrm>
            <a:off x="13015778" y="5031250"/>
            <a:ext cx="6724923" cy="1261071"/>
            <a:chOff x="0" y="0"/>
            <a:chExt cx="6724922" cy="1261070"/>
          </a:xfrm>
        </p:grpSpPr>
        <p:sp>
          <p:nvSpPr>
            <p:cNvPr id="252" name="Suggested Portfolio"/>
            <p:cNvSpPr txBox="1"/>
            <p:nvPr/>
          </p:nvSpPr>
          <p:spPr>
            <a:xfrm>
              <a:off x="76200" y="76200"/>
              <a:ext cx="6572523" cy="1108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 defTabSz="2438338">
                <a:lnSpc>
                  <a:spcPct val="90000"/>
                </a:lnSpc>
                <a:spcBef>
                  <a:spcPts val="4500"/>
                </a:spcBef>
                <a:buClr>
                  <a:srgbClr val="000000"/>
                </a:buCl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Suggested Portfolio</a:t>
              </a:r>
            </a:p>
          </p:txBody>
        </p:sp>
        <p:pic>
          <p:nvPicPr>
            <p:cNvPr id="251" name="Suggested Portfolio Suggested Portfolio" descr="Suggested Portfolio Suggested Portfolio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724923" cy="1261071"/>
            </a:xfrm>
            <a:prstGeom prst="rect">
              <a:avLst/>
            </a:prstGeom>
            <a:effectLst/>
          </p:spPr>
        </p:pic>
      </p:grpSp>
      <p:pic>
        <p:nvPicPr>
          <p:cNvPr id="254" name="ClipartKey_305314.png" descr="ClipartKey_3053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171214">
            <a:off x="13033240" y="3475663"/>
            <a:ext cx="1991631" cy="155162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we recommend threshold = 0.75"/>
          <p:cNvSpPr txBox="1"/>
          <p:nvPr/>
        </p:nvSpPr>
        <p:spPr>
          <a:xfrm>
            <a:off x="1839919" y="5355639"/>
            <a:ext cx="10197810" cy="2558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             </a:t>
            </a:r>
          </a:p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0000"/>
              <a:buBlip>
                <a:blip r:embed="rId5"/>
              </a:buBlip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we recommend threshold = 0.75</a:t>
            </a:r>
          </a:p>
        </p:txBody>
      </p:sp>
      <p:sp>
        <p:nvSpPr>
          <p:cNvPr id="256" name="Realized return = 2.348% , Standard deviation = 6.241%…"/>
          <p:cNvSpPr txBox="1"/>
          <p:nvPr/>
        </p:nvSpPr>
        <p:spPr>
          <a:xfrm>
            <a:off x="1839919" y="6639233"/>
            <a:ext cx="20704162" cy="7611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10311" indent="-210311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80000"/>
              <a:buBlip>
                <a:blip r:embed="rId6"/>
              </a:buBlip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4600"/>
              <a:t> Realized return = 2.348% , Standard deviation = 6.241%</a:t>
            </a:r>
            <a:br/>
          </a:p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80000"/>
              <a:buBlip>
                <a:blip r:embed="rId2"/>
              </a:buBlip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Final suggestion: to minimize the risk, invest only in grade A.</a:t>
            </a:r>
          </a:p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0000"/>
              <a:buBlip>
                <a:blip r:embed="rId5"/>
              </a:buBlip>
              <a:defRPr sz="4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Weighted realized return = 2.161%, Weighted Standard deviation = 4.166%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27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"/>
                            </p:stCondLst>
                            <p:childTnLst>
                              <p:par>
                                <p:cTn id="29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0" grpId="1"/>
      <p:bldP build="whole" bldLvl="1" animBg="1" rev="0" advAuto="0" spid="255" grpId="2"/>
      <p:bldP build="whole" bldLvl="1" animBg="1" rev="0" advAuto="0" spid="254" grpId="3"/>
      <p:bldP build="whole" bldLvl="1" animBg="1" rev="0" advAuto="0" spid="253" grpId="4"/>
      <p:bldP build="p" bldLvl="5" animBg="1" rev="0" advAuto="0" spid="256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Question?"/>
          <p:cNvSpPr txBox="1"/>
          <p:nvPr>
            <p:ph type="title"/>
          </p:nvPr>
        </p:nvSpPr>
        <p:spPr>
          <a:xfrm>
            <a:off x="936997" y="2723716"/>
            <a:ext cx="22510006" cy="4350750"/>
          </a:xfrm>
          <a:prstGeom prst="rect">
            <a:avLst/>
          </a:prstGeom>
        </p:spPr>
        <p:txBody>
          <a:bodyPr/>
          <a:lstStyle/>
          <a:p>
            <a:pPr algn="ctr">
              <a:defRPr b="0">
                <a:effectLst/>
                <a:latin typeface="Impact"/>
                <a:ea typeface="Impact"/>
                <a:cs typeface="Impact"/>
                <a:sym typeface="Impact"/>
              </a:defRPr>
            </a:pPr>
            <a:r>
              <a:t>Question?</a:t>
            </a:r>
            <a:endParaRPr spc="-24" sz="1200"/>
          </a:p>
          <a:p>
            <a:pPr>
              <a:defRPr b="0">
                <a:effectLst/>
                <a:latin typeface="Impact"/>
                <a:ea typeface="Impact"/>
                <a:cs typeface="Impact"/>
                <a:sym typeface="Impact"/>
              </a:defRPr>
            </a:pPr>
            <a:r>
              <a:t> </a:t>
            </a:r>
            <a:endParaRPr spc="-24" sz="1200"/>
          </a:p>
        </p:txBody>
      </p:sp>
      <p:sp>
        <p:nvSpPr>
          <p:cNvPr id="259" name="Thank you"/>
          <p:cNvSpPr txBox="1"/>
          <p:nvPr>
            <p:ph type="body" sz="quarter" idx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algn="ctr">
              <a:defRPr b="0" sz="90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"/>
          <p:cNvSpPr/>
          <p:nvPr/>
        </p:nvSpPr>
        <p:spPr>
          <a:xfrm flipH="1" rot="10800000">
            <a:off x="2989599" y="7985454"/>
            <a:ext cx="3554948" cy="1823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055"/>
                </a:moveTo>
                <a:cubicBezTo>
                  <a:pt x="0" y="9427"/>
                  <a:pt x="4835" y="0"/>
                  <a:pt x="10800" y="0"/>
                </a:cubicBezTo>
                <a:cubicBezTo>
                  <a:pt x="16765" y="0"/>
                  <a:pt x="21600" y="9427"/>
                  <a:pt x="21600" y="21055"/>
                </a:cubicBezTo>
                <a:cubicBezTo>
                  <a:pt x="21600" y="21237"/>
                  <a:pt x="21599" y="21418"/>
                  <a:pt x="21596" y="21600"/>
                </a:cubicBezTo>
                <a:lnTo>
                  <a:pt x="18086" y="21423"/>
                </a:lnTo>
                <a:cubicBezTo>
                  <a:pt x="18191" y="13577"/>
                  <a:pt x="15013" y="7053"/>
                  <a:pt x="10989" y="6850"/>
                </a:cubicBezTo>
                <a:cubicBezTo>
                  <a:pt x="6964" y="6647"/>
                  <a:pt x="3618" y="12842"/>
                  <a:pt x="3514" y="20687"/>
                </a:cubicBezTo>
                <a:cubicBezTo>
                  <a:pt x="3512" y="20810"/>
                  <a:pt x="3511" y="20932"/>
                  <a:pt x="3511" y="21055"/>
                </a:cubicBezTo>
                <a:close/>
              </a:path>
            </a:pathLst>
          </a:custGeom>
          <a:solidFill>
            <a:srgbClr val="7FB34C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445469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</p:txBody>
      </p:sp>
      <p:sp>
        <p:nvSpPr>
          <p:cNvPr id="136" name="Shape"/>
          <p:cNvSpPr/>
          <p:nvPr/>
        </p:nvSpPr>
        <p:spPr>
          <a:xfrm>
            <a:off x="5968983" y="6253983"/>
            <a:ext cx="3554949" cy="1823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055"/>
                </a:moveTo>
                <a:cubicBezTo>
                  <a:pt x="0" y="9427"/>
                  <a:pt x="4835" y="0"/>
                  <a:pt x="10800" y="0"/>
                </a:cubicBezTo>
                <a:cubicBezTo>
                  <a:pt x="16765" y="0"/>
                  <a:pt x="21600" y="9427"/>
                  <a:pt x="21600" y="21055"/>
                </a:cubicBezTo>
                <a:cubicBezTo>
                  <a:pt x="21600" y="21237"/>
                  <a:pt x="21599" y="21418"/>
                  <a:pt x="21596" y="21600"/>
                </a:cubicBezTo>
                <a:lnTo>
                  <a:pt x="18086" y="21423"/>
                </a:lnTo>
                <a:cubicBezTo>
                  <a:pt x="18191" y="13577"/>
                  <a:pt x="15013" y="7053"/>
                  <a:pt x="10989" y="6850"/>
                </a:cubicBezTo>
                <a:cubicBezTo>
                  <a:pt x="6964" y="6647"/>
                  <a:pt x="3618" y="12842"/>
                  <a:pt x="3514" y="20687"/>
                </a:cubicBezTo>
                <a:cubicBezTo>
                  <a:pt x="3512" y="20810"/>
                  <a:pt x="3511" y="20932"/>
                  <a:pt x="3511" y="21055"/>
                </a:cubicBezTo>
                <a:close/>
              </a:path>
            </a:pathLst>
          </a:custGeom>
          <a:solidFill>
            <a:srgbClr val="3891DE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445469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</p:txBody>
      </p:sp>
      <p:sp>
        <p:nvSpPr>
          <p:cNvPr id="137" name="Shape"/>
          <p:cNvSpPr/>
          <p:nvPr/>
        </p:nvSpPr>
        <p:spPr>
          <a:xfrm flipH="1" rot="10800000">
            <a:off x="8948371" y="7985454"/>
            <a:ext cx="3554949" cy="1823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055"/>
                </a:moveTo>
                <a:cubicBezTo>
                  <a:pt x="0" y="9427"/>
                  <a:pt x="4835" y="0"/>
                  <a:pt x="10800" y="0"/>
                </a:cubicBezTo>
                <a:cubicBezTo>
                  <a:pt x="16765" y="0"/>
                  <a:pt x="21600" y="9427"/>
                  <a:pt x="21600" y="21055"/>
                </a:cubicBezTo>
                <a:cubicBezTo>
                  <a:pt x="21600" y="21237"/>
                  <a:pt x="21599" y="21418"/>
                  <a:pt x="21596" y="21600"/>
                </a:cubicBezTo>
                <a:lnTo>
                  <a:pt x="18086" y="21423"/>
                </a:lnTo>
                <a:cubicBezTo>
                  <a:pt x="18191" y="13577"/>
                  <a:pt x="15013" y="7053"/>
                  <a:pt x="10989" y="6850"/>
                </a:cubicBezTo>
                <a:cubicBezTo>
                  <a:pt x="6964" y="6647"/>
                  <a:pt x="3618" y="12842"/>
                  <a:pt x="3514" y="20687"/>
                </a:cubicBezTo>
                <a:cubicBezTo>
                  <a:pt x="3512" y="20810"/>
                  <a:pt x="3511" y="20932"/>
                  <a:pt x="3511" y="21055"/>
                </a:cubicBezTo>
                <a:close/>
              </a:path>
            </a:pathLst>
          </a:custGeom>
          <a:solidFill>
            <a:srgbClr val="485868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445469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</p:txBody>
      </p:sp>
      <p:sp>
        <p:nvSpPr>
          <p:cNvPr id="138" name="Shape"/>
          <p:cNvSpPr/>
          <p:nvPr/>
        </p:nvSpPr>
        <p:spPr>
          <a:xfrm>
            <a:off x="11927757" y="6253983"/>
            <a:ext cx="3554949" cy="1823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055"/>
                </a:moveTo>
                <a:cubicBezTo>
                  <a:pt x="0" y="9427"/>
                  <a:pt x="4835" y="0"/>
                  <a:pt x="10800" y="0"/>
                </a:cubicBezTo>
                <a:cubicBezTo>
                  <a:pt x="16765" y="0"/>
                  <a:pt x="21600" y="9427"/>
                  <a:pt x="21600" y="21055"/>
                </a:cubicBezTo>
                <a:cubicBezTo>
                  <a:pt x="21600" y="21237"/>
                  <a:pt x="21599" y="21418"/>
                  <a:pt x="21596" y="21600"/>
                </a:cubicBezTo>
                <a:lnTo>
                  <a:pt x="18086" y="21423"/>
                </a:lnTo>
                <a:cubicBezTo>
                  <a:pt x="18191" y="13577"/>
                  <a:pt x="15013" y="7053"/>
                  <a:pt x="10989" y="6850"/>
                </a:cubicBezTo>
                <a:cubicBezTo>
                  <a:pt x="6964" y="6647"/>
                  <a:pt x="3618" y="12842"/>
                  <a:pt x="3514" y="20687"/>
                </a:cubicBezTo>
                <a:cubicBezTo>
                  <a:pt x="3512" y="20810"/>
                  <a:pt x="3511" y="20932"/>
                  <a:pt x="3511" y="21055"/>
                </a:cubicBezTo>
                <a:close/>
              </a:path>
            </a:pathLst>
          </a:custGeom>
          <a:solidFill>
            <a:srgbClr val="F1992D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445469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</p:txBody>
      </p:sp>
      <p:sp>
        <p:nvSpPr>
          <p:cNvPr id="139" name="Shape"/>
          <p:cNvSpPr/>
          <p:nvPr/>
        </p:nvSpPr>
        <p:spPr>
          <a:xfrm flipH="1" rot="10800000">
            <a:off x="14907141" y="7985454"/>
            <a:ext cx="3554949" cy="1823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055"/>
                </a:moveTo>
                <a:cubicBezTo>
                  <a:pt x="0" y="9427"/>
                  <a:pt x="4835" y="0"/>
                  <a:pt x="10800" y="0"/>
                </a:cubicBezTo>
                <a:cubicBezTo>
                  <a:pt x="16765" y="0"/>
                  <a:pt x="21600" y="9427"/>
                  <a:pt x="21600" y="21055"/>
                </a:cubicBezTo>
                <a:cubicBezTo>
                  <a:pt x="21600" y="21237"/>
                  <a:pt x="21599" y="21418"/>
                  <a:pt x="21596" y="21600"/>
                </a:cubicBezTo>
                <a:lnTo>
                  <a:pt x="18086" y="21423"/>
                </a:lnTo>
                <a:cubicBezTo>
                  <a:pt x="18191" y="13577"/>
                  <a:pt x="15013" y="7053"/>
                  <a:pt x="10989" y="6850"/>
                </a:cubicBezTo>
                <a:cubicBezTo>
                  <a:pt x="6964" y="6647"/>
                  <a:pt x="3618" y="12842"/>
                  <a:pt x="3514" y="20687"/>
                </a:cubicBezTo>
                <a:cubicBezTo>
                  <a:pt x="3512" y="20810"/>
                  <a:pt x="3511" y="20932"/>
                  <a:pt x="3511" y="21055"/>
                </a:cubicBezTo>
                <a:close/>
              </a:path>
            </a:pathLst>
          </a:custGeom>
          <a:solidFill>
            <a:srgbClr val="EB223D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445469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</p:txBody>
      </p:sp>
      <p:sp>
        <p:nvSpPr>
          <p:cNvPr id="140" name="Shape"/>
          <p:cNvSpPr/>
          <p:nvPr/>
        </p:nvSpPr>
        <p:spPr>
          <a:xfrm>
            <a:off x="17887407" y="6253983"/>
            <a:ext cx="3554949" cy="1823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055"/>
                </a:moveTo>
                <a:cubicBezTo>
                  <a:pt x="0" y="9427"/>
                  <a:pt x="4835" y="0"/>
                  <a:pt x="10800" y="0"/>
                </a:cubicBezTo>
                <a:cubicBezTo>
                  <a:pt x="16765" y="0"/>
                  <a:pt x="21600" y="9427"/>
                  <a:pt x="21600" y="21055"/>
                </a:cubicBezTo>
                <a:cubicBezTo>
                  <a:pt x="21600" y="21237"/>
                  <a:pt x="21599" y="21418"/>
                  <a:pt x="21596" y="21600"/>
                </a:cubicBezTo>
                <a:lnTo>
                  <a:pt x="18086" y="21423"/>
                </a:lnTo>
                <a:cubicBezTo>
                  <a:pt x="18191" y="13577"/>
                  <a:pt x="15013" y="7053"/>
                  <a:pt x="10989" y="6850"/>
                </a:cubicBezTo>
                <a:cubicBezTo>
                  <a:pt x="6964" y="6647"/>
                  <a:pt x="3618" y="12842"/>
                  <a:pt x="3514" y="20687"/>
                </a:cubicBezTo>
                <a:cubicBezTo>
                  <a:pt x="3512" y="20810"/>
                  <a:pt x="3511" y="20932"/>
                  <a:pt x="3511" y="21055"/>
                </a:cubicBezTo>
                <a:close/>
              </a:path>
            </a:pathLst>
          </a:custGeom>
          <a:solidFill>
            <a:srgbClr val="A1A1A1"/>
          </a:solidFill>
          <a:ln w="12700">
            <a:miter lim="400000"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445469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</a:p>
        </p:txBody>
      </p:sp>
      <p:grpSp>
        <p:nvGrpSpPr>
          <p:cNvPr id="143" name="Group"/>
          <p:cNvGrpSpPr/>
          <p:nvPr/>
        </p:nvGrpSpPr>
        <p:grpSpPr>
          <a:xfrm>
            <a:off x="-10219" y="3968631"/>
            <a:ext cx="3575380" cy="4079755"/>
            <a:chOff x="0" y="0"/>
            <a:chExt cx="3575379" cy="4079754"/>
          </a:xfrm>
        </p:grpSpPr>
        <p:sp>
          <p:nvSpPr>
            <p:cNvPr id="141" name="Rectangle"/>
            <p:cNvSpPr/>
            <p:nvPr/>
          </p:nvSpPr>
          <p:spPr>
            <a:xfrm>
              <a:off x="2999816" y="-1"/>
              <a:ext cx="575565" cy="4079756"/>
            </a:xfrm>
            <a:prstGeom prst="rect">
              <a:avLst/>
            </a:prstGeom>
            <a:solidFill>
              <a:srgbClr val="7FB3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defRPr b="1" sz="46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</a:p>
          </p:txBody>
        </p:sp>
        <p:sp>
          <p:nvSpPr>
            <p:cNvPr id="142" name="Rectangle"/>
            <p:cNvSpPr/>
            <p:nvPr/>
          </p:nvSpPr>
          <p:spPr>
            <a:xfrm rot="5400000">
              <a:off x="1489698" y="-1489698"/>
              <a:ext cx="575565" cy="3554960"/>
            </a:xfrm>
            <a:prstGeom prst="rect">
              <a:avLst/>
            </a:prstGeom>
            <a:solidFill>
              <a:srgbClr val="7FB3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defRPr b="1" sz="46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</a:p>
          </p:txBody>
        </p:sp>
      </p:grpSp>
      <p:grpSp>
        <p:nvGrpSpPr>
          <p:cNvPr id="146" name="Group"/>
          <p:cNvGrpSpPr/>
          <p:nvPr/>
        </p:nvGrpSpPr>
        <p:grpSpPr>
          <a:xfrm>
            <a:off x="20866791" y="8031456"/>
            <a:ext cx="3527428" cy="4266204"/>
            <a:chOff x="0" y="0"/>
            <a:chExt cx="3527426" cy="4266203"/>
          </a:xfrm>
        </p:grpSpPr>
        <p:sp>
          <p:nvSpPr>
            <p:cNvPr id="144" name="Rectangle"/>
            <p:cNvSpPr/>
            <p:nvPr/>
          </p:nvSpPr>
          <p:spPr>
            <a:xfrm>
              <a:off x="0" y="-1"/>
              <a:ext cx="575565" cy="4266205"/>
            </a:xfrm>
            <a:prstGeom prst="rect">
              <a:avLst/>
            </a:prstGeom>
            <a:solidFill>
              <a:srgbClr val="A1A1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defRPr b="1" sz="46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</a:p>
          </p:txBody>
        </p:sp>
        <p:sp>
          <p:nvSpPr>
            <p:cNvPr id="145" name="Rectangle"/>
            <p:cNvSpPr/>
            <p:nvPr/>
          </p:nvSpPr>
          <p:spPr>
            <a:xfrm rot="5400000">
              <a:off x="1507044" y="2243682"/>
              <a:ext cx="575565" cy="3465201"/>
            </a:xfrm>
            <a:prstGeom prst="rect">
              <a:avLst/>
            </a:prstGeom>
            <a:solidFill>
              <a:srgbClr val="A1A1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828433">
                <a:defRPr b="1" sz="4600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pPr>
            </a:p>
          </p:txBody>
        </p:sp>
      </p:grpSp>
      <p:sp>
        <p:nvSpPr>
          <p:cNvPr id="147" name="Circle"/>
          <p:cNvSpPr/>
          <p:nvPr/>
        </p:nvSpPr>
        <p:spPr>
          <a:xfrm>
            <a:off x="3956809" y="7214667"/>
            <a:ext cx="1667441" cy="1667441"/>
          </a:xfrm>
          <a:prstGeom prst="ellipse">
            <a:avLst/>
          </a:prstGeom>
          <a:ln w="76200">
            <a:solidFill>
              <a:srgbClr val="7FB34C"/>
            </a:solidFill>
            <a:miter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8" name="Circle"/>
          <p:cNvSpPr/>
          <p:nvPr/>
        </p:nvSpPr>
        <p:spPr>
          <a:xfrm>
            <a:off x="9921750" y="7236447"/>
            <a:ext cx="1667441" cy="1667441"/>
          </a:xfrm>
          <a:prstGeom prst="ellipse">
            <a:avLst/>
          </a:prstGeom>
          <a:ln w="76200">
            <a:solidFill>
              <a:srgbClr val="485868"/>
            </a:solidFill>
            <a:miter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9" name="Circle"/>
          <p:cNvSpPr/>
          <p:nvPr/>
        </p:nvSpPr>
        <p:spPr>
          <a:xfrm>
            <a:off x="6902442" y="7231597"/>
            <a:ext cx="1667441" cy="1667441"/>
          </a:xfrm>
          <a:prstGeom prst="ellipse">
            <a:avLst/>
          </a:prstGeom>
          <a:ln w="76200">
            <a:solidFill>
              <a:srgbClr val="3891DE"/>
            </a:solidFill>
            <a:miter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0" name="Circle"/>
          <p:cNvSpPr/>
          <p:nvPr/>
        </p:nvSpPr>
        <p:spPr>
          <a:xfrm>
            <a:off x="12901134" y="7231597"/>
            <a:ext cx="1667441" cy="1667441"/>
          </a:xfrm>
          <a:prstGeom prst="ellipse">
            <a:avLst/>
          </a:prstGeom>
          <a:ln w="76200">
            <a:solidFill>
              <a:srgbClr val="F1992D"/>
            </a:solidFill>
            <a:miter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1" name="Circle"/>
          <p:cNvSpPr/>
          <p:nvPr/>
        </p:nvSpPr>
        <p:spPr>
          <a:xfrm>
            <a:off x="15830615" y="7197737"/>
            <a:ext cx="1667441" cy="1667441"/>
          </a:xfrm>
          <a:prstGeom prst="ellipse">
            <a:avLst/>
          </a:prstGeom>
          <a:ln w="76200">
            <a:solidFill>
              <a:srgbClr val="EB223D"/>
            </a:solidFill>
            <a:miter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2" name="Circle"/>
          <p:cNvSpPr/>
          <p:nvPr/>
        </p:nvSpPr>
        <p:spPr>
          <a:xfrm>
            <a:off x="18830281" y="7197737"/>
            <a:ext cx="1667441" cy="1667441"/>
          </a:xfrm>
          <a:prstGeom prst="ellipse">
            <a:avLst/>
          </a:prstGeom>
          <a:ln w="76200">
            <a:solidFill>
              <a:srgbClr val="A1A1A1"/>
            </a:solidFill>
            <a:miter/>
          </a:ln>
        </p:spPr>
        <p:txBody>
          <a:bodyPr lIns="45719" rIns="45719" anchor="ctr"/>
          <a:lstStyle/>
          <a:p>
            <a:pPr defTabSz="1828433">
              <a:defRPr b="1" sz="4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53" name="4"/>
          <p:cNvSpPr txBox="1"/>
          <p:nvPr/>
        </p:nvSpPr>
        <p:spPr>
          <a:xfrm>
            <a:off x="13558948" y="77867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b="1" sz="28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54" name="3"/>
          <p:cNvSpPr txBox="1"/>
          <p:nvPr/>
        </p:nvSpPr>
        <p:spPr>
          <a:xfrm>
            <a:off x="10604516" y="779161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b="1" sz="28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55" name="6"/>
          <p:cNvSpPr txBox="1"/>
          <p:nvPr/>
        </p:nvSpPr>
        <p:spPr>
          <a:xfrm>
            <a:off x="19517722" y="776983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b="1" sz="28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56" name="5"/>
          <p:cNvSpPr txBox="1"/>
          <p:nvPr/>
        </p:nvSpPr>
        <p:spPr>
          <a:xfrm>
            <a:off x="16513380" y="776983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b="1" sz="28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57" name="2"/>
          <p:cNvSpPr txBox="1"/>
          <p:nvPr/>
        </p:nvSpPr>
        <p:spPr>
          <a:xfrm>
            <a:off x="7585208" y="776983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b="1" sz="28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58" name="1"/>
          <p:cNvSpPr txBox="1"/>
          <p:nvPr/>
        </p:nvSpPr>
        <p:spPr>
          <a:xfrm>
            <a:off x="4616118" y="776983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828433">
              <a:defRPr b="1" sz="28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9" name="Removed features that decreased the model’s performance.…"/>
          <p:cNvSpPr txBox="1"/>
          <p:nvPr/>
        </p:nvSpPr>
        <p:spPr>
          <a:xfrm>
            <a:off x="10688332" y="3992088"/>
            <a:ext cx="6093045" cy="2057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744" tIns="108744" rIns="108744" bIns="108744">
            <a:spAutoFit/>
          </a:bodyPr>
          <a:lstStyle/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Removed features that decreased the model’s performance. </a:t>
            </a:r>
          </a:p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We created 7</a:t>
            </a:r>
            <a:r>
              <a:rPr b="1"/>
              <a:t> </a:t>
            </a:r>
            <a:r>
              <a:t>new features.</a:t>
            </a:r>
          </a:p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New target variable - “realized_return_2%”</a:t>
            </a:r>
          </a:p>
        </p:txBody>
      </p:sp>
      <p:sp>
        <p:nvSpPr>
          <p:cNvPr id="160" name="Data Preparation"/>
          <p:cNvSpPr txBox="1"/>
          <p:nvPr/>
        </p:nvSpPr>
        <p:spPr>
          <a:xfrm>
            <a:off x="12031736" y="3214127"/>
            <a:ext cx="335633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defTabSz="1828433">
              <a:defRPr b="1" sz="3200">
                <a:solidFill>
                  <a:srgbClr val="445469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Data Preparation</a:t>
            </a:r>
          </a:p>
        </p:txBody>
      </p:sp>
      <p:sp>
        <p:nvSpPr>
          <p:cNvPr id="161" name="Splitting the data 70% - 30%.…"/>
          <p:cNvSpPr txBox="1"/>
          <p:nvPr/>
        </p:nvSpPr>
        <p:spPr>
          <a:xfrm>
            <a:off x="14224151" y="10689320"/>
            <a:ext cx="5162115" cy="161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744" tIns="108744" rIns="108744" bIns="108744">
            <a:spAutoFit/>
          </a:bodyPr>
          <a:lstStyle/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Splitting the data 70% - 30%.</a:t>
            </a:r>
          </a:p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Classification XGBoost Model.</a:t>
            </a:r>
          </a:p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Output: “Suggested Portfolio”</a:t>
            </a:r>
          </a:p>
        </p:txBody>
      </p:sp>
      <p:sp>
        <p:nvSpPr>
          <p:cNvPr id="162" name="Modelling &amp; Evaluation"/>
          <p:cNvSpPr txBox="1"/>
          <p:nvPr/>
        </p:nvSpPr>
        <p:spPr>
          <a:xfrm>
            <a:off x="14517839" y="9877537"/>
            <a:ext cx="457473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defTabSz="1828433">
              <a:defRPr b="1" sz="3200">
                <a:solidFill>
                  <a:srgbClr val="445469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Modelling &amp; Evaluation</a:t>
            </a:r>
          </a:p>
        </p:txBody>
      </p:sp>
      <p:sp>
        <p:nvSpPr>
          <p:cNvPr id="163" name="Due to the low returns, Walter considered P2P Lending"/>
          <p:cNvSpPr txBox="1"/>
          <p:nvPr/>
        </p:nvSpPr>
        <p:spPr>
          <a:xfrm>
            <a:off x="2719562" y="10559857"/>
            <a:ext cx="4095022" cy="146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744" tIns="108744" rIns="108744" bIns="108744">
            <a:spAutoFit/>
          </a:bodyPr>
          <a:lstStyle>
            <a:lvl1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Due to the low returns, Walter considered P2P Lending</a:t>
            </a:r>
          </a:p>
        </p:txBody>
      </p:sp>
      <p:sp>
        <p:nvSpPr>
          <p:cNvPr id="164" name="Considering Peer Lending"/>
          <p:cNvSpPr txBox="1"/>
          <p:nvPr/>
        </p:nvSpPr>
        <p:spPr>
          <a:xfrm>
            <a:off x="2186016" y="9897374"/>
            <a:ext cx="516211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defTabSz="1828433">
              <a:defRPr b="1" sz="3200">
                <a:solidFill>
                  <a:srgbClr val="445469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Considering Peer Lending</a:t>
            </a:r>
          </a:p>
        </p:txBody>
      </p:sp>
      <p:sp>
        <p:nvSpPr>
          <p:cNvPr id="165" name="Removing loans with:…"/>
          <p:cNvSpPr txBox="1"/>
          <p:nvPr/>
        </p:nvSpPr>
        <p:spPr>
          <a:xfrm>
            <a:off x="7140771" y="10518583"/>
            <a:ext cx="7465904" cy="2131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744" tIns="108744" rIns="108744" bIns="108744">
            <a:spAutoFit/>
          </a:bodyPr>
          <a:lstStyle/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Removing loans with:</a:t>
            </a:r>
          </a:p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“Term” higher than three years</a:t>
            </a:r>
          </a:p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 status that is not “Charged off” or “fully paid”</a:t>
            </a:r>
          </a:p>
          <a:p>
            <a: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Removing features with many NAs</a:t>
            </a:r>
          </a:p>
        </p:txBody>
      </p:sp>
      <p:sp>
        <p:nvSpPr>
          <p:cNvPr id="166" name="EDA"/>
          <p:cNvSpPr txBox="1"/>
          <p:nvPr/>
        </p:nvSpPr>
        <p:spPr>
          <a:xfrm>
            <a:off x="7453419" y="9877537"/>
            <a:ext cx="654485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1828433">
              <a:defRPr b="1" sz="3200">
                <a:solidFill>
                  <a:srgbClr val="445469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EDA </a:t>
            </a:r>
          </a:p>
        </p:txBody>
      </p:sp>
      <p:sp>
        <p:nvSpPr>
          <p:cNvPr id="167" name="Investigation and determination of the business significance"/>
          <p:cNvSpPr txBox="1"/>
          <p:nvPr/>
        </p:nvSpPr>
        <p:spPr>
          <a:xfrm>
            <a:off x="18103862" y="4638613"/>
            <a:ext cx="4095022" cy="1469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744" tIns="108744" rIns="108744" bIns="108744">
            <a:spAutoFit/>
          </a:bodyPr>
          <a:lstStyle>
            <a:lvl1pPr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Investigation and determination of the business significance</a:t>
            </a:r>
          </a:p>
        </p:txBody>
      </p:sp>
      <p:sp>
        <p:nvSpPr>
          <p:cNvPr id="168" name="Evaluation &amp; Deployment"/>
          <p:cNvSpPr txBox="1"/>
          <p:nvPr/>
        </p:nvSpPr>
        <p:spPr>
          <a:xfrm>
            <a:off x="17017409" y="3868916"/>
            <a:ext cx="6267928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1828433">
              <a:defRPr b="1" sz="3000">
                <a:solidFill>
                  <a:srgbClr val="445469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Evaluation &amp; Deployment 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69" name="8 excel files.…"/>
          <p:cNvSpPr txBox="1"/>
          <p:nvPr/>
        </p:nvSpPr>
        <p:spPr>
          <a:xfrm>
            <a:off x="4765068" y="4823017"/>
            <a:ext cx="5627985" cy="1100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744" tIns="108744" rIns="108744" bIns="108744">
            <a:spAutoFit/>
          </a:bodyPr>
          <a:lstStyle/>
          <a:p>
            <a:pPr indent="254000"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8 excel files.</a:t>
            </a:r>
          </a:p>
          <a:p>
            <a:pPr indent="254000" defTabSz="1087636">
              <a:lnSpc>
                <a:spcPct val="120000"/>
              </a:lnSpc>
              <a:spcBef>
                <a:spcPts val="500"/>
              </a:spcBef>
              <a:defRPr sz="2400">
                <a:solidFill>
                  <a:srgbClr val="44546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Locating “leakage” features.</a:t>
            </a:r>
          </a:p>
        </p:txBody>
      </p:sp>
      <p:sp>
        <p:nvSpPr>
          <p:cNvPr id="170" name="Data Understanding"/>
          <p:cNvSpPr txBox="1"/>
          <p:nvPr/>
        </p:nvSpPr>
        <p:spPr>
          <a:xfrm>
            <a:off x="5051832" y="3860029"/>
            <a:ext cx="562798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1828433">
              <a:defRPr b="1" sz="3200">
                <a:solidFill>
                  <a:srgbClr val="445469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</a:lstStyle>
          <a:p>
            <a:pPr/>
            <a:r>
              <a:t>Data Understanding</a:t>
            </a:r>
          </a:p>
        </p:txBody>
      </p:sp>
      <p:sp>
        <p:nvSpPr>
          <p:cNvPr id="171" name="The Process"/>
          <p:cNvSpPr txBox="1"/>
          <p:nvPr/>
        </p:nvSpPr>
        <p:spPr>
          <a:xfrm>
            <a:off x="8919573" y="802680"/>
            <a:ext cx="6544854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2438338">
              <a:lnSpc>
                <a:spcPct val="80000"/>
              </a:lnSpc>
              <a:defRPr b="1" spc="-162" sz="81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The Process</a:t>
            </a:r>
          </a:p>
        </p:txBody>
      </p:sp>
      <p:sp>
        <p:nvSpPr>
          <p:cNvPr id="172" name="Rectangle"/>
          <p:cNvSpPr/>
          <p:nvPr/>
        </p:nvSpPr>
        <p:spPr>
          <a:xfrm>
            <a:off x="2891252" y="10598957"/>
            <a:ext cx="3798556" cy="145846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3" name="Rectangle"/>
          <p:cNvSpPr/>
          <p:nvPr/>
        </p:nvSpPr>
        <p:spPr>
          <a:xfrm>
            <a:off x="5831014" y="4835717"/>
            <a:ext cx="4069622" cy="1219240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" name="Rectangle"/>
          <p:cNvSpPr/>
          <p:nvPr/>
        </p:nvSpPr>
        <p:spPr>
          <a:xfrm>
            <a:off x="7514102" y="10532884"/>
            <a:ext cx="6519454" cy="231824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5" name="Rectangle"/>
          <p:cNvSpPr/>
          <p:nvPr/>
        </p:nvSpPr>
        <p:spPr>
          <a:xfrm>
            <a:off x="10701032" y="3982465"/>
            <a:ext cx="6008398" cy="218743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6" name="Rectangle"/>
          <p:cNvSpPr/>
          <p:nvPr/>
        </p:nvSpPr>
        <p:spPr>
          <a:xfrm>
            <a:off x="14650879" y="10685107"/>
            <a:ext cx="4308659" cy="179807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7" name="Rectangle"/>
          <p:cNvSpPr/>
          <p:nvPr/>
        </p:nvSpPr>
        <p:spPr>
          <a:xfrm>
            <a:off x="18268403" y="4577039"/>
            <a:ext cx="3765940" cy="1592859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3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"/>
                            </p:stCondLst>
                            <p:childTnLst>
                              <p:par>
                                <p:cTn id="45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1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"/>
                            </p:stCondLst>
                            <p:childTnLst>
                              <p:par>
                                <p:cTn id="53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"/>
                            </p:stCondLst>
                            <p:childTnLst>
                              <p:par>
                                <p:cTn id="59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"/>
                            </p:stCondLst>
                            <p:childTnLst>
                              <p:par>
                                <p:cTn id="65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1" dur="3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"/>
                            </p:stCondLst>
                            <p:childTnLst>
                              <p:par>
                                <p:cTn id="73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"/>
                            </p:stCondLst>
                            <p:childTnLst>
                              <p:par>
                                <p:cTn id="76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"/>
                            </p:stCondLst>
                            <p:childTnLst>
                              <p:par>
                                <p:cTn id="82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8" presetID="2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91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"/>
                            </p:stCondLst>
                            <p:childTnLst>
                              <p:par>
                                <p:cTn id="93" presetClass="entr" nodeType="after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"/>
                            </p:stCondLst>
                            <p:childTnLst>
                              <p:par>
                                <p:cTn id="96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"/>
                            </p:stCondLst>
                            <p:childTnLst>
                              <p:par>
                                <p:cTn id="99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"/>
                            </p:stCondLst>
                            <p:childTnLst>
                              <p:par>
                                <p:cTn id="102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"/>
                            </p:stCondLst>
                            <p:childTnLst>
                              <p:par>
                                <p:cTn id="105" presetClass="entr" nodeType="afterEffect" presetSubtype="0" presetID="1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8" presetID="2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1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Class="entr" nodeType="afterEffect" presetSubtype="8" presetID="2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5" dur="3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"/>
                            </p:stCondLst>
                            <p:childTnLst>
                              <p:par>
                                <p:cTn id="117" presetClass="entr" nodeType="afterEffect" presetSubtype="0" presetID="1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00"/>
                            </p:stCondLst>
                            <p:childTnLst>
                              <p:par>
                                <p:cTn id="120" presetClass="entr" nodeType="afterEffect" presetSubtype="0" presetID="1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"/>
                            </p:stCondLst>
                            <p:childTnLst>
                              <p:par>
                                <p:cTn id="123" presetClass="entr" nodeType="afterEffect" presetSubtype="0" presetID="1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"/>
                            </p:stCondLst>
                            <p:childTnLst>
                              <p:par>
                                <p:cTn id="126" presetClass="entr" nodeType="afterEffect" presetSubtype="0" presetID="1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00"/>
                            </p:stCondLst>
                            <p:childTnLst>
                              <p:par>
                                <p:cTn id="129" presetClass="entr" nodeType="afterEffect" presetSubtype="0" presetID="1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33"/>
      <p:bldP build="whole" bldLvl="1" animBg="1" rev="0" advAuto="0" spid="161" grpId="30"/>
      <p:bldP build="whole" bldLvl="1" animBg="1" rev="0" advAuto="0" spid="135" grpId="2"/>
      <p:bldP build="whole" bldLvl="1" animBg="1" rev="0" advAuto="0" spid="174" grpId="19"/>
      <p:bldP build="whole" bldLvl="1" animBg="1" rev="0" advAuto="0" spid="165" grpId="18"/>
      <p:bldP build="whole" bldLvl="1" animBg="1" rev="0" advAuto="0" spid="162" grpId="29"/>
      <p:bldP build="whole" bldLvl="1" animBg="1" rev="0" advAuto="0" spid="151" grpId="27"/>
      <p:bldP build="whole" bldLvl="1" animBg="1" rev="0" advAuto="0" spid="160" grpId="23"/>
      <p:bldP build="whole" bldLvl="1" animBg="1" rev="0" advAuto="0" spid="166" grpId="17"/>
      <p:bldP build="whole" bldLvl="1" animBg="1" rev="0" advAuto="0" spid="164" grpId="5"/>
      <p:bldP build="whole" bldLvl="1" animBg="1" rev="0" advAuto="0" spid="172" grpId="7"/>
      <p:bldP build="whole" bldLvl="1" animBg="1" rev="0" advAuto="0" spid="169" grpId="12"/>
      <p:bldP build="whole" bldLvl="1" animBg="1" rev="0" advAuto="0" spid="157" grpId="10"/>
      <p:bldP build="whole" bldLvl="1" animBg="1" rev="0" advAuto="0" spid="156" grpId="28"/>
      <p:bldP build="whole" bldLvl="1" animBg="1" rev="0" advAuto="0" spid="175" grpId="25"/>
      <p:bldP build="whole" bldLvl="1" animBg="1" rev="0" advAuto="0" spid="176" grpId="31"/>
      <p:bldP build="whole" bldLvl="1" animBg="1" rev="0" advAuto="0" spid="149" grpId="9"/>
      <p:bldP build="whole" bldLvl="1" animBg="1" rev="0" advAuto="0" spid="163" grpId="6"/>
      <p:bldP build="whole" bldLvl="1" animBg="1" rev="0" advAuto="0" spid="143" grpId="1"/>
      <p:bldP build="whole" bldLvl="1" animBg="1" rev="0" advAuto="0" spid="168" grpId="36"/>
      <p:bldP build="whole" bldLvl="1" animBg="1" rev="0" advAuto="0" spid="138" grpId="20"/>
      <p:bldP build="whole" bldLvl="1" animBg="1" rev="0" advAuto="0" spid="139" grpId="26"/>
      <p:bldP build="whole" bldLvl="1" animBg="1" rev="0" advAuto="0" spid="159" grpId="24"/>
      <p:bldP build="whole" bldLvl="1" animBg="1" rev="0" advAuto="0" spid="136" grpId="8"/>
      <p:bldP build="whole" bldLvl="1" animBg="1" rev="0" advAuto="0" spid="140" grpId="32"/>
      <p:bldP build="whole" bldLvl="1" animBg="1" rev="0" advAuto="0" spid="152" grpId="34"/>
      <p:bldP build="whole" bldLvl="1" animBg="1" rev="0" advAuto="0" spid="167" grpId="37"/>
      <p:bldP build="whole" bldLvl="1" animBg="1" rev="0" advAuto="0" spid="158" grpId="4"/>
      <p:bldP build="whole" bldLvl="1" animBg="1" rev="0" advAuto="0" spid="154" grpId="16"/>
      <p:bldP build="whole" bldLvl="1" animBg="1" rev="0" advAuto="0" spid="137" grpId="14"/>
      <p:bldP build="whole" bldLvl="1" animBg="1" rev="0" advAuto="0" spid="148" grpId="15"/>
      <p:bldP build="whole" bldLvl="1" animBg="1" rev="0" advAuto="0" spid="147" grpId="3"/>
      <p:bldP build="whole" bldLvl="1" animBg="1" rev="0" advAuto="0" spid="150" grpId="21"/>
      <p:bldP build="whole" bldLvl="1" animBg="1" rev="0" advAuto="0" spid="170" grpId="11"/>
      <p:bldP build="whole" bldLvl="1" animBg="1" rev="0" advAuto="0" spid="173" grpId="13"/>
      <p:bldP build="whole" bldLvl="1" animBg="1" rev="0" advAuto="0" spid="177" grpId="38"/>
      <p:bldP build="whole" bldLvl="1" animBg="1" rev="0" advAuto="0" spid="155" grpId="35"/>
      <p:bldP build="whole" bldLvl="1" animBg="1" rev="0" advAuto="0" spid="153" grpId="2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What are the expected realized returns for the different loan grades?…"/>
          <p:cNvSpPr txBox="1"/>
          <p:nvPr/>
        </p:nvSpPr>
        <p:spPr>
          <a:xfrm>
            <a:off x="1206499" y="2506760"/>
            <a:ext cx="21971001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76909">
              <a:defRPr sz="4264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What are the expected realized returns for the different loan grades?</a:t>
            </a:r>
          </a:p>
          <a:p>
            <a:pPr defTabSz="676909">
              <a:defRPr sz="4264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How are the returns distributed for each grade?</a:t>
            </a:r>
          </a:p>
        </p:txBody>
      </p:sp>
      <p:sp>
        <p:nvSpPr>
          <p:cNvPr id="180" name="Question 1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1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0984" y="4556935"/>
            <a:ext cx="15442032" cy="8083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Rectangle Rectangle" descr="Rectangle Rectangl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88283" y="4556935"/>
            <a:ext cx="3791841" cy="1140198"/>
          </a:xfrm>
          <a:prstGeom prst="rect">
            <a:avLst/>
          </a:prstGeom>
        </p:spPr>
      </p:pic>
      <p:pic>
        <p:nvPicPr>
          <p:cNvPr id="184" name="Rectangle Rectangle" descr="Rectangle Rectangl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14218" y="4556935"/>
            <a:ext cx="2715023" cy="1140198"/>
          </a:xfrm>
          <a:prstGeom prst="rect">
            <a:avLst/>
          </a:prstGeom>
        </p:spPr>
      </p:pic>
      <p:pic>
        <p:nvPicPr>
          <p:cNvPr id="186" name="Rectangle Rectangle" descr="Rectangle Rectangl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25996" y="11189609"/>
            <a:ext cx="2410464" cy="1043177"/>
          </a:xfrm>
          <a:prstGeom prst="rect">
            <a:avLst/>
          </a:prstGeom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93580" y="4355831"/>
            <a:ext cx="16596840" cy="8485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2"/>
      <p:bldP build="whole" bldLvl="1" animBg="1" rev="0" advAuto="0" spid="184" grpId="5"/>
      <p:bldP build="whole" bldLvl="1" animBg="1" rev="0" advAuto="0" spid="188" grpId="6"/>
      <p:bldP build="whole" bldLvl="1" animBg="1" rev="0" advAuto="0" spid="186" grpId="3"/>
      <p:bldP build="whole" bldLvl="1" animBg="1" rev="0" advAuto="0" spid="179" grpId="1"/>
      <p:bldP build="whole" bldLvl="1" animBg="1" rev="0" advAuto="0" spid="182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s the available loan data informative, thus can help to select loans to invest in…"/>
          <p:cNvSpPr txBox="1"/>
          <p:nvPr/>
        </p:nvSpPr>
        <p:spPr>
          <a:xfrm>
            <a:off x="1164177" y="2240892"/>
            <a:ext cx="22411143" cy="265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68655">
              <a:defRPr sz="4212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Is the available loan data informative, thus can help to select loans to invest in</a:t>
            </a:r>
          </a:p>
          <a:p>
            <a:pPr defTabSz="668655">
              <a:defRPr sz="4212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 (i.e., can the data help choose loans better than random selection, or selection by simple criteria (e.g., loan grade)?</a:t>
            </a:r>
          </a:p>
        </p:txBody>
      </p:sp>
      <p:sp>
        <p:nvSpPr>
          <p:cNvPr id="191" name="Question 2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2</a:t>
            </a:r>
          </a:p>
        </p:txBody>
      </p:sp>
      <p:sp>
        <p:nvSpPr>
          <p:cNvPr id="192" name="We need criteria"/>
          <p:cNvSpPr txBox="1"/>
          <p:nvPr/>
        </p:nvSpPr>
        <p:spPr>
          <a:xfrm>
            <a:off x="9757107" y="4981032"/>
            <a:ext cx="4487357" cy="1047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90000"/>
              </a:lnSpc>
              <a:spcBef>
                <a:spcPts val="4500"/>
              </a:spcBef>
              <a:defRPr sz="4500">
                <a:solidFill>
                  <a:srgbClr val="000000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/>
            <a:r>
              <a:t>We need criteria</a:t>
            </a:r>
          </a:p>
        </p:txBody>
      </p:sp>
      <p:sp>
        <p:nvSpPr>
          <p:cNvPr id="193" name="Rectangle"/>
          <p:cNvSpPr/>
          <p:nvPr/>
        </p:nvSpPr>
        <p:spPr>
          <a:xfrm>
            <a:off x="9725260" y="4741809"/>
            <a:ext cx="4551051" cy="1407763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4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8100000">
            <a:off x="9046883" y="6567903"/>
            <a:ext cx="2097210" cy="588974"/>
          </a:xfrm>
          <a:prstGeom prst="rect">
            <a:avLst/>
          </a:prstGeom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p:spPr>
      </p:pic>
      <p:pic>
        <p:nvPicPr>
          <p:cNvPr id="195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700000">
            <a:off x="12810202" y="6567336"/>
            <a:ext cx="2097209" cy="588975"/>
          </a:xfrm>
          <a:prstGeom prst="rect">
            <a:avLst/>
          </a:prstGeom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p:spPr>
      </p:pic>
      <p:sp>
        <p:nvSpPr>
          <p:cNvPr id="196" name="Higher Realized Return"/>
          <p:cNvSpPr txBox="1"/>
          <p:nvPr/>
        </p:nvSpPr>
        <p:spPr>
          <a:xfrm>
            <a:off x="6378103" y="7691936"/>
            <a:ext cx="4971435" cy="1047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877520">
              <a:lnSpc>
                <a:spcPct val="90000"/>
              </a:lnSpc>
              <a:spcBef>
                <a:spcPts val="3400"/>
              </a:spcBef>
              <a:defRPr b="1" sz="331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Higher Realized Return</a:t>
            </a:r>
          </a:p>
        </p:txBody>
      </p:sp>
      <p:sp>
        <p:nvSpPr>
          <p:cNvPr id="197" name="Lower Standard Deviation"/>
          <p:cNvSpPr txBox="1"/>
          <p:nvPr/>
        </p:nvSpPr>
        <p:spPr>
          <a:xfrm>
            <a:off x="12893617" y="7691936"/>
            <a:ext cx="5470356" cy="1047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853137">
              <a:lnSpc>
                <a:spcPct val="90000"/>
              </a:lnSpc>
              <a:spcBef>
                <a:spcPts val="3400"/>
              </a:spcBef>
              <a:defRPr b="1" sz="3268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Lower Standard Deviation</a:t>
            </a:r>
          </a:p>
        </p:txBody>
      </p:sp>
      <p:sp>
        <p:nvSpPr>
          <p:cNvPr id="198" name="Data is informative - if we are able to build a model that can generate one of the above."/>
          <p:cNvSpPr txBox="1"/>
          <p:nvPr/>
        </p:nvSpPr>
        <p:spPr>
          <a:xfrm>
            <a:off x="1472598" y="9502157"/>
            <a:ext cx="21438804" cy="1963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3"/>
              </a:buBlip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Data is informative - </a:t>
            </a:r>
            <a:r>
              <a:rPr b="1"/>
              <a:t>if</a:t>
            </a:r>
            <a:r>
              <a:t> we are able to build a model that can generate one of the above.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6"/>
      <p:bldP build="whole" bldLvl="1" animBg="1" rev="0" advAuto="0" spid="194" grpId="4"/>
      <p:bldP build="whole" bldLvl="1" animBg="1" rev="0" advAuto="0" spid="197" grpId="7"/>
      <p:bldP build="whole" bldLvl="1" animBg="1" rev="0" advAuto="0" spid="190" grpId="1"/>
      <p:bldP build="whole" bldLvl="1" animBg="1" rev="0" advAuto="0" spid="196" grpId="5"/>
      <p:bldP build="whole" bldLvl="1" animBg="1" rev="0" advAuto="0" spid="198" grpId="8"/>
      <p:bldP build="whole" bldLvl="1" animBg="1" rev="0" advAuto="0" spid="192" grpId="3"/>
      <p:bldP build="whole" bldLvl="1" animBg="1" rev="0" advAuto="0" spid="19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Question 2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2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6690" y="3743370"/>
            <a:ext cx="16210620" cy="889699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Model Performance on Test Set"/>
          <p:cNvSpPr txBox="1"/>
          <p:nvPr/>
        </p:nvSpPr>
        <p:spPr>
          <a:xfrm>
            <a:off x="8576537" y="2292605"/>
            <a:ext cx="7230926" cy="1047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048204">
              <a:lnSpc>
                <a:spcPct val="90000"/>
              </a:lnSpc>
              <a:spcBef>
                <a:spcPts val="3700"/>
              </a:spcBef>
              <a:defRPr b="1" sz="3612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Model Performance on Test 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Question 2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2</a:t>
            </a:r>
          </a:p>
        </p:txBody>
      </p:sp>
      <p:sp>
        <p:nvSpPr>
          <p:cNvPr id="205" name="Comparison between the baseline and our model"/>
          <p:cNvSpPr txBox="1"/>
          <p:nvPr/>
        </p:nvSpPr>
        <p:spPr>
          <a:xfrm>
            <a:off x="4546876" y="2996858"/>
            <a:ext cx="15290248" cy="1047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90000"/>
              </a:lnSpc>
              <a:spcBef>
                <a:spcPts val="4500"/>
              </a:spcBef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Comparison between the baseline and our model</a:t>
            </a:r>
          </a:p>
        </p:txBody>
      </p:sp>
      <p:sp>
        <p:nvSpPr>
          <p:cNvPr id="206" name="Data is indeed informative"/>
          <p:cNvSpPr txBox="1"/>
          <p:nvPr/>
        </p:nvSpPr>
        <p:spPr>
          <a:xfrm>
            <a:off x="7822437" y="9671233"/>
            <a:ext cx="8739126" cy="1047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2"/>
              </a:buBlip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Data is </a:t>
            </a:r>
            <a:r>
              <a:rPr b="1"/>
              <a:t>indeed</a:t>
            </a:r>
            <a:r>
              <a:t> informative</a:t>
            </a:r>
          </a:p>
        </p:txBody>
      </p:sp>
      <p:pic>
        <p:nvPicPr>
          <p:cNvPr id="207" name="Screen Shot 2021-06-15 at 1.58.22.png" descr="Screen Shot 2021-06-15 at 1.58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694" y="5077348"/>
            <a:ext cx="22086612" cy="3561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If the data is indeed informative, what increased performance can be expected, compared to a baseline of simply selecting loans based on their ratings (grades)?"/>
          <p:cNvSpPr txBox="1"/>
          <p:nvPr/>
        </p:nvSpPr>
        <p:spPr>
          <a:xfrm>
            <a:off x="1164177" y="2240892"/>
            <a:ext cx="22411143" cy="265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93419">
              <a:defRPr sz="4368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pPr>
            <a:r>
              <a:t>If the data is indeed informative, what increased performance can be expected, compared to a baseline of simply selecting loans based on their ratings (grades)?</a:t>
            </a:r>
          </a:p>
          <a:p>
            <a:pPr defTabSz="693419">
              <a:defRPr sz="4368">
                <a:solidFill>
                  <a:srgbClr val="000000"/>
                </a:solidFill>
                <a:latin typeface="Beirut Regular"/>
                <a:ea typeface="Beirut Regular"/>
                <a:cs typeface="Beirut Regular"/>
                <a:sym typeface="Beirut Regular"/>
              </a:defRPr>
            </a:pPr>
          </a:p>
        </p:txBody>
      </p:sp>
      <p:sp>
        <p:nvSpPr>
          <p:cNvPr id="210" name="Question 3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Question 3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3</a:t>
            </a:r>
          </a:p>
        </p:txBody>
      </p:sp>
      <p:sp>
        <p:nvSpPr>
          <p:cNvPr id="213" name="Increased Performance:"/>
          <p:cNvSpPr txBox="1"/>
          <p:nvPr/>
        </p:nvSpPr>
        <p:spPr>
          <a:xfrm>
            <a:off x="1104670" y="2573565"/>
            <a:ext cx="22174660" cy="1021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2"/>
              </a:buBlip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 Increased Performance:</a:t>
            </a:r>
          </a:p>
        </p:txBody>
      </p:sp>
      <p:sp>
        <p:nvSpPr>
          <p:cNvPr id="214" name="Basic approach…"/>
          <p:cNvSpPr txBox="1"/>
          <p:nvPr/>
        </p:nvSpPr>
        <p:spPr>
          <a:xfrm>
            <a:off x="1104670" y="2809828"/>
            <a:ext cx="22174660" cy="10215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228599" indent="-228599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100000"/>
              <a:buAutoNum type="arabicPeriod" startAt="1"/>
              <a:defRPr sz="4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Basic approach</a:t>
            </a:r>
          </a:p>
          <a:p>
            <a:pPr marL="228599" indent="-228599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100000"/>
              <a:buAutoNum type="arabicPeriod" startAt="1"/>
              <a:defRPr sz="4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Two models approach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Question 3"/>
          <p:cNvSpPr txBox="1"/>
          <p:nvPr/>
        </p:nvSpPr>
        <p:spPr>
          <a:xfrm>
            <a:off x="9343108" y="456585"/>
            <a:ext cx="5697784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8">
              <a:lnSpc>
                <a:spcPct val="80000"/>
              </a:lnSpc>
              <a:defRPr b="1" spc="-170" sz="8500">
                <a:solidFill>
                  <a:srgbClr val="004D8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Question 3</a:t>
            </a:r>
          </a:p>
        </p:txBody>
      </p:sp>
      <p:sp>
        <p:nvSpPr>
          <p:cNvPr id="217" name="Increased Performance:…"/>
          <p:cNvSpPr txBox="1"/>
          <p:nvPr/>
        </p:nvSpPr>
        <p:spPr>
          <a:xfrm>
            <a:off x="1104670" y="2573565"/>
            <a:ext cx="22174660" cy="10215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67000"/>
              <a:buBlip>
                <a:blip r:embed="rId2"/>
              </a:buBlip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Increased Performance:</a:t>
            </a:r>
          </a:p>
          <a:p>
            <a:pPr marL="228600" indent="-228600"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buSzPct val="100000"/>
              <a:buAutoNum type="arabicPeriod" startAt="1"/>
              <a:defRPr sz="4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</a:t>
            </a:r>
            <a:r>
              <a:rPr sz="4500"/>
              <a:t>Basic approach -</a:t>
            </a:r>
            <a:endParaRPr sz="4500"/>
          </a:p>
        </p:txBody>
      </p:sp>
      <p:sp>
        <p:nvSpPr>
          <p:cNvPr id="218" name="comparing our model with the best performance of the baseline                model, investing only in loans with grade A"/>
          <p:cNvSpPr txBox="1"/>
          <p:nvPr/>
        </p:nvSpPr>
        <p:spPr>
          <a:xfrm>
            <a:off x="6074099" y="3816966"/>
            <a:ext cx="17711450" cy="2644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2438338">
              <a:lnSpc>
                <a:spcPct val="90000"/>
              </a:lnSpc>
              <a:spcBef>
                <a:spcPts val="4500"/>
              </a:spcBef>
              <a:buClr>
                <a:srgbClr val="000000"/>
              </a:buClr>
              <a:defRPr sz="45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comparing </a:t>
            </a:r>
            <a:r>
              <a:rPr u="sng"/>
              <a:t>our model</a:t>
            </a:r>
            <a:r>
              <a:t> with the best performance of the </a:t>
            </a:r>
            <a:r>
              <a:rPr u="sng"/>
              <a:t>baseline </a:t>
            </a:r>
            <a:br>
              <a:rPr u="sng"/>
            </a:br>
            <a:r>
              <a:t>              </a:t>
            </a:r>
            <a:r>
              <a:rPr u="sng"/>
              <a:t>model</a:t>
            </a:r>
            <a:r>
              <a:t>, investing only in loans with grade </a:t>
            </a:r>
            <a:r>
              <a:rPr b="1"/>
              <a:t>A</a:t>
            </a:r>
          </a:p>
        </p:txBody>
      </p:sp>
      <p:pic>
        <p:nvPicPr>
          <p:cNvPr id="219" name="Screen Shot 2021-06-15 at 0.08.50.png" descr="Screen Shot 2021-06-15 at 0.08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2368" y="6510335"/>
            <a:ext cx="19959264" cy="4724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6C6963"/>
      </a:dk1>
      <a:lt1>
        <a:srgbClr val="092A6C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